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72" r:id="rId2"/>
    <p:sldId id="546" r:id="rId3"/>
    <p:sldId id="530" r:id="rId4"/>
    <p:sldId id="531" r:id="rId5"/>
    <p:sldId id="561" r:id="rId6"/>
    <p:sldId id="594" r:id="rId7"/>
    <p:sldId id="532" r:id="rId8"/>
    <p:sldId id="549" r:id="rId9"/>
    <p:sldId id="547" r:id="rId10"/>
    <p:sldId id="563" r:id="rId11"/>
    <p:sldId id="619" r:id="rId12"/>
    <p:sldId id="620" r:id="rId13"/>
    <p:sldId id="564" r:id="rId14"/>
    <p:sldId id="595" r:id="rId15"/>
    <p:sldId id="622" r:id="rId16"/>
    <p:sldId id="623" r:id="rId17"/>
    <p:sldId id="624" r:id="rId18"/>
    <p:sldId id="625" r:id="rId19"/>
    <p:sldId id="626" r:id="rId20"/>
    <p:sldId id="627" r:id="rId21"/>
    <p:sldId id="621" r:id="rId22"/>
    <p:sldId id="628" r:id="rId23"/>
    <p:sldId id="618" r:id="rId24"/>
    <p:sldId id="629" r:id="rId25"/>
    <p:sldId id="600" r:id="rId26"/>
    <p:sldId id="602" r:id="rId27"/>
    <p:sldId id="599" r:id="rId28"/>
    <p:sldId id="598" r:id="rId29"/>
    <p:sldId id="597" r:id="rId30"/>
    <p:sldId id="603" r:id="rId31"/>
    <p:sldId id="604" r:id="rId32"/>
    <p:sldId id="596" r:id="rId33"/>
    <p:sldId id="555" r:id="rId34"/>
    <p:sldId id="554" r:id="rId35"/>
    <p:sldId id="553" r:id="rId36"/>
    <p:sldId id="552" r:id="rId37"/>
    <p:sldId id="551" r:id="rId38"/>
    <p:sldId id="559" r:id="rId39"/>
    <p:sldId id="565" r:id="rId40"/>
    <p:sldId id="566" r:id="rId41"/>
    <p:sldId id="558" r:id="rId42"/>
    <p:sldId id="560" r:id="rId43"/>
    <p:sldId id="567" r:id="rId44"/>
    <p:sldId id="557" r:id="rId45"/>
    <p:sldId id="591" r:id="rId46"/>
    <p:sldId id="592" r:id="rId47"/>
    <p:sldId id="556" r:id="rId48"/>
    <p:sldId id="550" r:id="rId49"/>
    <p:sldId id="533" r:id="rId50"/>
    <p:sldId id="562" r:id="rId51"/>
    <p:sldId id="593" r:id="rId52"/>
    <p:sldId id="570" r:id="rId53"/>
    <p:sldId id="601" r:id="rId54"/>
    <p:sldId id="568" r:id="rId55"/>
    <p:sldId id="542" r:id="rId56"/>
    <p:sldId id="630" r:id="rId57"/>
    <p:sldId id="631" r:id="rId58"/>
    <p:sldId id="632" r:id="rId59"/>
    <p:sldId id="633" r:id="rId60"/>
    <p:sldId id="634" r:id="rId61"/>
    <p:sldId id="610" r:id="rId62"/>
    <p:sldId id="612" r:id="rId63"/>
    <p:sldId id="611" r:id="rId64"/>
    <p:sldId id="616" r:id="rId65"/>
    <p:sldId id="615" r:id="rId66"/>
    <p:sldId id="614" r:id="rId67"/>
    <p:sldId id="613" r:id="rId68"/>
    <p:sldId id="640" r:id="rId69"/>
    <p:sldId id="639" r:id="rId70"/>
    <p:sldId id="638" r:id="rId71"/>
    <p:sldId id="637" r:id="rId72"/>
    <p:sldId id="636" r:id="rId73"/>
    <p:sldId id="589" r:id="rId74"/>
    <p:sldId id="635" r:id="rId75"/>
    <p:sldId id="642" r:id="rId76"/>
    <p:sldId id="644" r:id="rId77"/>
    <p:sldId id="643" r:id="rId78"/>
    <p:sldId id="641" r:id="rId79"/>
    <p:sldId id="585" r:id="rId80"/>
    <p:sldId id="569" r:id="rId81"/>
    <p:sldId id="653" r:id="rId82"/>
    <p:sldId id="655" r:id="rId83"/>
    <p:sldId id="656" r:id="rId84"/>
    <p:sldId id="657" r:id="rId85"/>
    <p:sldId id="659" r:id="rId86"/>
    <p:sldId id="660" r:id="rId87"/>
    <p:sldId id="646" r:id="rId88"/>
    <p:sldId id="661" r:id="rId89"/>
    <p:sldId id="663" r:id="rId90"/>
    <p:sldId id="662" r:id="rId91"/>
    <p:sldId id="666" r:id="rId92"/>
    <p:sldId id="665" r:id="rId93"/>
    <p:sldId id="668" r:id="rId94"/>
    <p:sldId id="667" r:id="rId95"/>
    <p:sldId id="670" r:id="rId96"/>
    <p:sldId id="673" r:id="rId97"/>
    <p:sldId id="677" r:id="rId98"/>
    <p:sldId id="678" r:id="rId99"/>
    <p:sldId id="679" r:id="rId100"/>
    <p:sldId id="676" r:id="rId101"/>
    <p:sldId id="672" r:id="rId102"/>
    <p:sldId id="675" r:id="rId103"/>
    <p:sldId id="674" r:id="rId104"/>
    <p:sldId id="671" r:id="rId105"/>
    <p:sldId id="669" r:id="rId106"/>
    <p:sldId id="664" r:id="rId107"/>
    <p:sldId id="654" r:id="rId108"/>
    <p:sldId id="647" r:id="rId109"/>
    <p:sldId id="648" r:id="rId110"/>
    <p:sldId id="652" r:id="rId111"/>
    <p:sldId id="617" r:id="rId112"/>
    <p:sldId id="680" r:id="rId113"/>
    <p:sldId id="681" r:id="rId114"/>
    <p:sldId id="694" r:id="rId115"/>
    <p:sldId id="695" r:id="rId116"/>
    <p:sldId id="696" r:id="rId117"/>
    <p:sldId id="692" r:id="rId118"/>
    <p:sldId id="691" r:id="rId119"/>
    <p:sldId id="690" r:id="rId120"/>
    <p:sldId id="689" r:id="rId121"/>
    <p:sldId id="688" r:id="rId122"/>
    <p:sldId id="682" r:id="rId123"/>
    <p:sldId id="687" r:id="rId124"/>
    <p:sldId id="686" r:id="rId125"/>
    <p:sldId id="685" r:id="rId126"/>
    <p:sldId id="684" r:id="rId127"/>
    <p:sldId id="683" r:id="rId128"/>
    <p:sldId id="649" r:id="rId129"/>
    <p:sldId id="651" r:id="rId130"/>
    <p:sldId id="650" r:id="rId131"/>
    <p:sldId id="543" r:id="rId132"/>
    <p:sldId id="539" r:id="rId133"/>
    <p:sldId id="535" r:id="rId134"/>
    <p:sldId id="529" r:id="rId135"/>
    <p:sldId id="488" r:id="rId136"/>
    <p:sldId id="293" r:id="rId137"/>
    <p:sldId id="313" r:id="rId138"/>
    <p:sldId id="320" r:id="rId139"/>
    <p:sldId id="316" r:id="rId140"/>
    <p:sldId id="261" r:id="rId141"/>
    <p:sldId id="502" r:id="rId1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80" y="66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vikasjagtap3/jdbc-ppt-44534221" TargetMode="External"/><Relationship Id="rId3" Type="http://schemas.openxmlformats.org/officeDocument/2006/relationships/hyperlink" Target="http://www.slideshare.net/myrajendra/interface-result-set" TargetMode="External"/><Relationship Id="rId7" Type="http://schemas.openxmlformats.org/officeDocument/2006/relationships/hyperlink" Target="http://www.journaldev.com/2509/jdbc-datasource-example-oracle-mysql-and-apache-dbcp-tutorial" TargetMode="External"/><Relationship Id="rId2" Type="http://schemas.openxmlformats.org/officeDocument/2006/relationships/hyperlink" Target="http://www.slideshare.net/itsec/jdbc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becoolever/connection-pooling" TargetMode="External"/><Relationship Id="rId5" Type="http://schemas.openxmlformats.org/officeDocument/2006/relationships/hyperlink" Target="http://www.slideshare.net/itsec/jdbc-java-database-connectivity-4071670" TargetMode="External"/><Relationship Id="rId4" Type="http://schemas.openxmlformats.org/officeDocument/2006/relationships/hyperlink" Target="http://www.slideshare.net/antonkeks/java-course-13-jdbc-db-access" TargetMode="External"/><Relationship Id="rId9" Type="http://schemas.openxmlformats.org/officeDocument/2006/relationships/hyperlink" Target="http://www.slideshare.net/nakov/svetlin-nakov-database-transactions" TargetMode="Externa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17" Type="http://schemas.openxmlformats.org/officeDocument/2006/relationships/hyperlink" Target="http://www.slideshare.net/caroljmcdonald/java-generics-2485138?next_slideshow=1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EmertxeSlides/010-core-javaiofundamentals" TargetMode="External"/><Relationship Id="rId3" Type="http://schemas.openxmlformats.org/officeDocument/2006/relationships/hyperlink" Target="http://www.slideshare.net/antonkeks/10-threads" TargetMode="External"/><Relationship Id="rId7" Type="http://schemas.openxmlformats.org/officeDocument/2006/relationships/hyperlink" Target="http://new.51cto.com/" TargetMode="External"/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lineking/io-package" TargetMode="External"/><Relationship Id="rId5" Type="http://schemas.openxmlformats.org/officeDocument/2006/relationships/hyperlink" Target="http://www.slideshare.net/javaonkar/thread-concurrancy" TargetMode="External"/><Relationship Id="rId10" Type="http://schemas.openxmlformats.org/officeDocument/2006/relationships/hyperlink" Target="http://www.slideshare.net/boulderjug/55-things-in-java-7" TargetMode="External"/><Relationship Id="rId4" Type="http://schemas.openxmlformats.org/officeDocument/2006/relationships/hyperlink" Target="http://www.slideshare.net/BenjDelMundo/java-thread-synchronization" TargetMode="External"/><Relationship Id="rId9" Type="http://schemas.openxmlformats.org/officeDocument/2006/relationships/hyperlink" Target="http://www.slideshare.net/martyhall/file-io-in-java-8-applying-the-power-of-stream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548" y="2240924"/>
            <a:ext cx="88885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u="sng" dirty="0" smtClean="0">
                <a:solidFill>
                  <a:srgbClr val="002060"/>
                </a:solidFill>
              </a:rPr>
              <a:t>JDBC Database Access</a:t>
            </a:r>
            <a:endParaRPr lang="en-US" sz="11500" i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5" y="359796"/>
            <a:ext cx="8530108" cy="64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5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3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33417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34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793"/>
            <a:ext cx="92583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1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2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4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1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95910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0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1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500063"/>
            <a:ext cx="10501312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Database Connection URL’s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For Java DB: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jdbc:derby</a:t>
            </a:r>
            <a:r>
              <a:rPr lang="en-US" sz="2400" dirty="0">
                <a:solidFill>
                  <a:schemeClr val="bg1"/>
                </a:solidFill>
              </a:rPr>
              <a:t>:[</a:t>
            </a:r>
            <a:r>
              <a:rPr lang="en-US" sz="2400" dirty="0" err="1">
                <a:solidFill>
                  <a:schemeClr val="bg1"/>
                </a:solidFill>
              </a:rPr>
              <a:t>subsubprotocol</a:t>
            </a:r>
            <a:r>
              <a:rPr lang="en-US" sz="2400" dirty="0">
                <a:solidFill>
                  <a:schemeClr val="bg1"/>
                </a:solidFill>
              </a:rPr>
              <a:t>:][</a:t>
            </a:r>
            <a:r>
              <a:rPr lang="en-US" sz="2400" dirty="0" err="1">
                <a:solidFill>
                  <a:schemeClr val="bg1"/>
                </a:solidFill>
              </a:rPr>
              <a:t>databaseName</a:t>
            </a:r>
            <a:r>
              <a:rPr lang="en-US" sz="2400" dirty="0" smtClean="0">
                <a:solidFill>
                  <a:schemeClr val="bg1"/>
                </a:solidFill>
              </a:rPr>
              <a:t>] [;</a:t>
            </a:r>
            <a:r>
              <a:rPr lang="en-US" sz="2400" dirty="0">
                <a:solidFill>
                  <a:schemeClr val="bg1"/>
                </a:solidFill>
              </a:rPr>
              <a:t>attribute=value]*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subsubprotocol</a:t>
            </a:r>
            <a:r>
              <a:rPr lang="en-US" sz="2000" dirty="0">
                <a:solidFill>
                  <a:schemeClr val="bg1"/>
                </a:solidFill>
              </a:rPr>
              <a:t> specifies where Java DB should search for the database, either in a directory, in memory, in a class path, or in a JAR file. It is typically omitted.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databaseName</a:t>
            </a:r>
            <a:r>
              <a:rPr lang="en-US" sz="2000" dirty="0">
                <a:solidFill>
                  <a:schemeClr val="bg1"/>
                </a:solidFill>
              </a:rPr>
              <a:t> is the name of the database to connect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attribute=value represents an optional, semicolon-separated list of attributes. These attributes enable you to instruct Java DB to perform various tasks, including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the database specified in the connection URL.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Encrypt the database specified in the connection URL.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Specify directories to store logging and trace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Specify a user name and password to connect to the database.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Ex: </a:t>
            </a:r>
            <a:r>
              <a:rPr lang="en-US" sz="2800" dirty="0" err="1">
                <a:solidFill>
                  <a:schemeClr val="bg1"/>
                </a:solidFill>
              </a:rPr>
              <a:t>jdbc:derby:testdb;create</a:t>
            </a:r>
            <a:r>
              <a:rPr lang="en-US" sz="2800" dirty="0">
                <a:solidFill>
                  <a:schemeClr val="bg1"/>
                </a:solidFill>
              </a:rPr>
              <a:t>=true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0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734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Transaction: Disabling auto-commit: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3" y="1362946"/>
            <a:ext cx="7232252" cy="47922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86738" y="1471613"/>
            <a:ext cx="3643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Lab22.7: Demonstrating Transactions.</a:t>
            </a:r>
          </a:p>
        </p:txBody>
      </p:sp>
    </p:spTree>
    <p:extLst>
      <p:ext uri="{BB962C8B-B14F-4D97-AF65-F5344CB8AC3E}">
        <p14:creationId xmlns:p14="http://schemas.microsoft.com/office/powerpoint/2010/main" val="11945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Transaction Locks: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363" y="1385888"/>
            <a:ext cx="11029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chemeClr val="bg1"/>
                </a:solidFill>
              </a:rPr>
              <a:t>Lock 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Mechanism </a:t>
            </a:r>
            <a:r>
              <a:rPr lang="en-US" sz="2400" dirty="0">
                <a:solidFill>
                  <a:schemeClr val="bg1"/>
                </a:solidFill>
              </a:rPr>
              <a:t>that prohibits two transactions from manipulating the same data at the same </a:t>
            </a:r>
            <a:r>
              <a:rPr lang="en-US" sz="2400" dirty="0" smtClean="0">
                <a:solidFill>
                  <a:schemeClr val="bg1"/>
                </a:solidFill>
              </a:rPr>
              <a:t>time.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Table Lock: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Prevents </a:t>
            </a:r>
            <a:r>
              <a:rPr lang="en-US" sz="2400" dirty="0">
                <a:solidFill>
                  <a:schemeClr val="bg1"/>
                </a:solidFill>
              </a:rPr>
              <a:t>a table from being dropped if there is an uncommitted transaction on that </a:t>
            </a:r>
            <a:r>
              <a:rPr lang="en-US" sz="2400" dirty="0" smtClean="0">
                <a:solidFill>
                  <a:schemeClr val="bg1"/>
                </a:solidFill>
              </a:rPr>
              <a:t>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Row Lock: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row lock prevents two transactions from modifying the same row, or it prevents one transaction from selecting a row while another transaction is still modifying </a:t>
            </a:r>
            <a:r>
              <a:rPr lang="en-US" sz="2400" dirty="0" smtClean="0">
                <a:solidFill>
                  <a:schemeClr val="bg1"/>
                </a:solidFill>
              </a:rPr>
              <a:t>it.</a:t>
            </a:r>
          </a:p>
        </p:txBody>
      </p:sp>
    </p:spTree>
    <p:extLst>
      <p:ext uri="{BB962C8B-B14F-4D97-AF65-F5344CB8AC3E}">
        <p14:creationId xmlns:p14="http://schemas.microsoft.com/office/powerpoint/2010/main" val="32187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Transaction Locks: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650" y="1593779"/>
            <a:ext cx="113229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Ex: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Connection </a:t>
            </a:r>
            <a:r>
              <a:rPr lang="en-US" sz="2800" dirty="0">
                <a:solidFill>
                  <a:schemeClr val="bg1"/>
                </a:solidFill>
              </a:rPr>
              <a:t>con = </a:t>
            </a:r>
            <a:r>
              <a:rPr lang="en-US" sz="2800" dirty="0" err="1">
                <a:solidFill>
                  <a:schemeClr val="bg1"/>
                </a:solidFill>
              </a:rPr>
              <a:t>DriverManager.getConnection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n-US" sz="2800" dirty="0" err="1">
                <a:solidFill>
                  <a:schemeClr val="bg1"/>
                </a:solidFill>
              </a:rPr>
              <a:t>url</a:t>
            </a:r>
            <a:r>
              <a:rPr lang="en-US" sz="2800" dirty="0">
                <a:solidFill>
                  <a:schemeClr val="bg1"/>
                </a:solidFill>
              </a:rPr>
              <a:t>);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DatabaseMetaData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dbmd</a:t>
            </a:r>
            <a:r>
              <a:rPr lang="en-US" sz="2800" dirty="0">
                <a:solidFill>
                  <a:schemeClr val="bg1"/>
                </a:solidFill>
              </a:rPr>
              <a:t> = </a:t>
            </a:r>
            <a:r>
              <a:rPr lang="en-US" sz="2800" dirty="0" err="1">
                <a:solidFill>
                  <a:schemeClr val="bg1"/>
                </a:solidFill>
              </a:rPr>
              <a:t>con.getMetaData</a:t>
            </a:r>
            <a:r>
              <a:rPr lang="en-US" sz="2800" dirty="0">
                <a:solidFill>
                  <a:schemeClr val="bg1"/>
                </a:solidFill>
              </a:rPr>
              <a:t>();</a:t>
            </a:r>
          </a:p>
          <a:p>
            <a:r>
              <a:rPr lang="en-US" sz="2800" dirty="0">
                <a:solidFill>
                  <a:schemeClr val="bg1"/>
                </a:solidFill>
              </a:rPr>
              <a:t>if (</a:t>
            </a:r>
            <a:r>
              <a:rPr lang="en-US" sz="2800" dirty="0" err="1">
                <a:solidFill>
                  <a:schemeClr val="bg1"/>
                </a:solidFill>
              </a:rPr>
              <a:t>dbmd.supportsTransactionIsolationLevel</a:t>
            </a:r>
            <a:r>
              <a:rPr lang="en-US" sz="2800" dirty="0">
                <a:solidFill>
                  <a:schemeClr val="bg1"/>
                </a:solidFill>
              </a:rPr>
              <a:t>(TRANSACTION_SERIALIZABLE)</a:t>
            </a:r>
          </a:p>
          <a:p>
            <a:r>
              <a:rPr lang="en-US" sz="2800" dirty="0">
                <a:solidFill>
                  <a:schemeClr val="bg1"/>
                </a:solidFill>
              </a:rPr>
              <a:t>{ </a:t>
            </a:r>
            <a:r>
              <a:rPr lang="en-US" sz="2800" dirty="0" err="1">
                <a:solidFill>
                  <a:srgbClr val="FF0000"/>
                </a:solidFill>
              </a:rPr>
              <a:t>con.setTransactionIsolation</a:t>
            </a:r>
            <a:r>
              <a:rPr lang="en-US" sz="2800" dirty="0">
                <a:solidFill>
                  <a:srgbClr val="FF0000"/>
                </a:solidFill>
              </a:rPr>
              <a:t>(TRANSACTION_SERIALIZABLE)</a:t>
            </a:r>
            <a:r>
              <a:rPr lang="en-US" sz="2800" dirty="0">
                <a:solidFill>
                  <a:schemeClr val="bg1"/>
                </a:solidFill>
              </a:rPr>
              <a:t>; }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con.setAutoCommit</a:t>
            </a:r>
            <a:r>
              <a:rPr lang="en-US" sz="2800" dirty="0">
                <a:solidFill>
                  <a:schemeClr val="bg1"/>
                </a:solidFill>
              </a:rPr>
              <a:t>(false);</a:t>
            </a:r>
          </a:p>
          <a:p>
            <a:r>
              <a:rPr lang="en-US" sz="2800" dirty="0">
                <a:solidFill>
                  <a:schemeClr val="bg1"/>
                </a:solidFill>
              </a:rPr>
              <a:t>// doing the transactional tasks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con.commit</a:t>
            </a:r>
            <a:r>
              <a:rPr lang="en-US" sz="2800" dirty="0">
                <a:solidFill>
                  <a:schemeClr val="bg1"/>
                </a:solidFill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19487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Transaction Save Points: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953" y="1471613"/>
            <a:ext cx="794309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SavePoint</a:t>
            </a:r>
            <a:r>
              <a:rPr lang="en-US" sz="2400" dirty="0" smtClean="0">
                <a:solidFill>
                  <a:schemeClr val="bg1"/>
                </a:solidFill>
              </a:rPr>
              <a:t> gives additional Transaction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Defines </a:t>
            </a:r>
            <a:r>
              <a:rPr lang="en-US" sz="2400" dirty="0">
                <a:solidFill>
                  <a:schemeClr val="bg1"/>
                </a:solidFill>
              </a:rPr>
              <a:t>a logical rollback point within a transaction. If an error occurs past a </a:t>
            </a:r>
            <a:r>
              <a:rPr lang="en-US" sz="2400" dirty="0" err="1">
                <a:solidFill>
                  <a:schemeClr val="bg1"/>
                </a:solidFill>
              </a:rPr>
              <a:t>savepoint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smtClean="0">
                <a:solidFill>
                  <a:schemeClr val="bg1"/>
                </a:solidFill>
              </a:rPr>
              <a:t>we </a:t>
            </a:r>
            <a:r>
              <a:rPr lang="en-US" sz="2400" dirty="0">
                <a:solidFill>
                  <a:schemeClr val="bg1"/>
                </a:solidFill>
              </a:rPr>
              <a:t>can use the rollback method to undo either all the changes or only the changes made after the </a:t>
            </a:r>
            <a:r>
              <a:rPr lang="en-US" sz="2400" dirty="0" err="1" smtClean="0">
                <a:solidFill>
                  <a:schemeClr val="bg1"/>
                </a:solidFill>
              </a:rPr>
              <a:t>savepoint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 smtClean="0">
                <a:solidFill>
                  <a:schemeClr val="bg1"/>
                </a:solidFill>
              </a:rPr>
              <a:t>Ex: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		</a:t>
            </a:r>
            <a:r>
              <a:rPr lang="en-US" sz="3200" dirty="0" err="1" smtClean="0">
                <a:solidFill>
                  <a:schemeClr val="bg1"/>
                </a:solidFill>
              </a:rPr>
              <a:t>Savepoint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save1 = </a:t>
            </a:r>
            <a:r>
              <a:rPr lang="en-US" sz="3200" dirty="0" err="1">
                <a:solidFill>
                  <a:schemeClr val="bg1"/>
                </a:solidFill>
              </a:rPr>
              <a:t>con.setSavepoint</a:t>
            </a:r>
            <a:r>
              <a:rPr lang="en-US" sz="3200" dirty="0">
                <a:solidFill>
                  <a:schemeClr val="bg1"/>
                </a:solidFill>
              </a:rPr>
              <a:t>();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3988" y="1593779"/>
            <a:ext cx="2514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Lab22.8: Demonstrating Transaction </a:t>
            </a:r>
            <a:r>
              <a:rPr lang="en-US" sz="2800" dirty="0">
                <a:solidFill>
                  <a:schemeClr val="bg1"/>
                </a:solidFill>
              </a:rPr>
              <a:t>Save </a:t>
            </a:r>
            <a:r>
              <a:rPr lang="en-US" sz="2400" dirty="0">
                <a:solidFill>
                  <a:schemeClr val="bg1"/>
                </a:solidFill>
              </a:rPr>
              <a:t>Point.</a:t>
            </a:r>
          </a:p>
        </p:txBody>
      </p:sp>
    </p:spTree>
    <p:extLst>
      <p:ext uri="{BB962C8B-B14F-4D97-AF65-F5344CB8AC3E}">
        <p14:creationId xmlns:p14="http://schemas.microsoft.com/office/powerpoint/2010/main" val="18572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RowSet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649" y="1357313"/>
            <a:ext cx="107870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RowSet</a:t>
            </a:r>
            <a:r>
              <a:rPr lang="en-US" sz="2400" dirty="0">
                <a:solidFill>
                  <a:schemeClr val="bg1"/>
                </a:solidFill>
              </a:rPr>
              <a:t> object holds tabular data in a way that makes it more flexible and easier to use than a result </a:t>
            </a:r>
            <a:r>
              <a:rPr lang="en-US" sz="2400" dirty="0" smtClean="0">
                <a:solidFill>
                  <a:schemeClr val="bg1"/>
                </a:solidFill>
              </a:rPr>
              <a:t>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Derived </a:t>
            </a:r>
            <a:r>
              <a:rPr lang="en-US" sz="2400" dirty="0">
                <a:solidFill>
                  <a:schemeClr val="bg1"/>
                </a:solidFill>
              </a:rPr>
              <a:t>from 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Functions as Java Bean component.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</a:t>
            </a:r>
            <a:r>
              <a:rPr lang="en-US" sz="2400" dirty="0" err="1">
                <a:solidFill>
                  <a:schemeClr val="bg1"/>
                </a:solidFill>
              </a:rPr>
              <a:t>RowSet</a:t>
            </a:r>
            <a:r>
              <a:rPr lang="en-US" sz="2400" dirty="0">
                <a:solidFill>
                  <a:schemeClr val="bg1"/>
                </a:solidFill>
              </a:rPr>
              <a:t> objects have properties. A property is a field that has corresponding getter and setter </a:t>
            </a:r>
            <a:r>
              <a:rPr lang="en-US" sz="2400" dirty="0" smtClean="0">
                <a:solidFill>
                  <a:schemeClr val="bg1"/>
                </a:solidFill>
              </a:rPr>
              <a:t>methods.</a:t>
            </a:r>
          </a:p>
          <a:p>
            <a:pPr marL="400050" lvl="1" indent="-40005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RowSet</a:t>
            </a:r>
            <a:r>
              <a:rPr lang="en-US" sz="2400" dirty="0" smtClean="0">
                <a:solidFill>
                  <a:schemeClr val="bg1"/>
                </a:solidFill>
              </a:rPr>
              <a:t> objects use the JavaBeans event model, in which registered components are notified when certain events occur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cursor movement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update, insertion, or deletion of a row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change to the entire </a:t>
            </a:r>
            <a:r>
              <a:rPr lang="en-US" sz="2400" dirty="0" err="1">
                <a:solidFill>
                  <a:schemeClr val="bg1"/>
                </a:solidFill>
              </a:rPr>
              <a:t>RowSet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contents</a:t>
            </a:r>
            <a:endParaRPr lang="en-US" sz="2400" dirty="0">
              <a:solidFill>
                <a:schemeClr val="bg1"/>
              </a:solidFill>
            </a:endParaRPr>
          </a:p>
          <a:p>
            <a:pPr marL="400050" lvl="2" indent="-4000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</a:t>
            </a:r>
            <a:r>
              <a:rPr lang="en-US" sz="2400" dirty="0" err="1">
                <a:solidFill>
                  <a:schemeClr val="bg1"/>
                </a:solidFill>
              </a:rPr>
              <a:t>RowSet</a:t>
            </a:r>
            <a:r>
              <a:rPr lang="en-US" sz="2400" dirty="0">
                <a:solidFill>
                  <a:schemeClr val="bg1"/>
                </a:solidFill>
              </a:rPr>
              <a:t> object is scrollable and updatable by </a:t>
            </a:r>
            <a:r>
              <a:rPr lang="en-US" sz="2400" dirty="0" smtClean="0">
                <a:solidFill>
                  <a:schemeClr val="bg1"/>
                </a:solidFill>
              </a:rPr>
              <a:t>default.</a:t>
            </a:r>
          </a:p>
          <a:p>
            <a:pPr marL="400050" lvl="2" indent="-4000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Effectively </a:t>
            </a:r>
            <a:r>
              <a:rPr lang="en-US" sz="2400" dirty="0">
                <a:solidFill>
                  <a:schemeClr val="bg1"/>
                </a:solidFill>
              </a:rPr>
              <a:t>make the result set scrollable and </a:t>
            </a:r>
            <a:r>
              <a:rPr lang="en-US" sz="2400" dirty="0" smtClean="0">
                <a:solidFill>
                  <a:schemeClr val="bg1"/>
                </a:solidFill>
              </a:rPr>
              <a:t>updatable even though the DBMS doesn’t support this for the </a:t>
            </a:r>
            <a:r>
              <a:rPr lang="en-US" sz="2400" dirty="0" err="1" smtClean="0">
                <a:solidFill>
                  <a:schemeClr val="bg1"/>
                </a:solidFill>
              </a:rPr>
              <a:t>resultset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9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RowSet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Types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649" y="1357313"/>
            <a:ext cx="107870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bg1"/>
                </a:solidFill>
              </a:rPr>
              <a:t>Connected </a:t>
            </a:r>
            <a:r>
              <a:rPr lang="en-US" sz="2800" i="1" dirty="0" err="1" smtClean="0">
                <a:solidFill>
                  <a:schemeClr val="bg1"/>
                </a:solidFill>
              </a:rPr>
              <a:t>RowSet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: Always </a:t>
            </a:r>
            <a:r>
              <a:rPr lang="en-US" sz="2400" dirty="0" err="1" smtClean="0">
                <a:solidFill>
                  <a:schemeClr val="bg1"/>
                </a:solidFill>
              </a:rPr>
              <a:t>connecte</a:t>
            </a:r>
            <a:r>
              <a:rPr lang="en-US" sz="2400" dirty="0" smtClean="0">
                <a:solidFill>
                  <a:schemeClr val="bg1"/>
                </a:solidFill>
              </a:rPr>
              <a:t> to database, same as </a:t>
            </a:r>
            <a:r>
              <a:rPr lang="en-US" sz="2400" dirty="0" err="1" smtClean="0">
                <a:solidFill>
                  <a:schemeClr val="bg1"/>
                </a:solidFill>
              </a:rPr>
              <a:t>resultset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JdbcRowSet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i="1" dirty="0" smtClean="0">
                <a:solidFill>
                  <a:schemeClr val="bg1"/>
                </a:solidFill>
              </a:rPr>
              <a:t>Disconnected </a:t>
            </a:r>
            <a:r>
              <a:rPr lang="en-US" sz="2800" i="1" dirty="0" err="1" smtClean="0">
                <a:solidFill>
                  <a:schemeClr val="bg1"/>
                </a:solidFill>
              </a:rPr>
              <a:t>RowSet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: Doesn’t maintain connection to the database.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CachedRowSet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WebRowSet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JoinRowSet</a:t>
            </a:r>
            <a:endParaRPr lang="en-US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FilteredRowSet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54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JdbcRowSet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649" y="1357313"/>
            <a:ext cx="1078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0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28"/>
            <a:ext cx="9258300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7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7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6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500063"/>
            <a:ext cx="10501312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Database Connection URL’s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For MySQL:</a:t>
            </a:r>
          </a:p>
          <a:p>
            <a:r>
              <a:rPr lang="en-US" sz="2400" b="1" dirty="0" err="1">
                <a:solidFill>
                  <a:schemeClr val="bg1"/>
                </a:solidFill>
              </a:rPr>
              <a:t>jdbc:mysql</a:t>
            </a:r>
            <a:r>
              <a:rPr lang="en-US" sz="2400" b="1" dirty="0">
                <a:solidFill>
                  <a:schemeClr val="bg1"/>
                </a:solidFill>
              </a:rPr>
              <a:t>://[host][,</a:t>
            </a:r>
            <a:r>
              <a:rPr lang="en-US" sz="2400" b="1" dirty="0" err="1">
                <a:solidFill>
                  <a:schemeClr val="bg1"/>
                </a:solidFill>
              </a:rPr>
              <a:t>failoverhost</a:t>
            </a:r>
            <a:r>
              <a:rPr lang="en-US" sz="2400" b="1" dirty="0" smtClean="0">
                <a:solidFill>
                  <a:schemeClr val="bg1"/>
                </a:solidFill>
              </a:rPr>
              <a:t>...][:</a:t>
            </a:r>
            <a:r>
              <a:rPr lang="en-US" sz="2400" b="1" dirty="0">
                <a:solidFill>
                  <a:schemeClr val="bg1"/>
                </a:solidFill>
              </a:rPr>
              <a:t>port]/[database</a:t>
            </a:r>
            <a:r>
              <a:rPr lang="en-US" sz="2400" b="1" dirty="0" smtClean="0">
                <a:solidFill>
                  <a:schemeClr val="bg1"/>
                </a:solidFill>
              </a:rPr>
              <a:t>][?</a:t>
            </a:r>
            <a:r>
              <a:rPr lang="en-US" sz="2400" b="1" dirty="0">
                <a:solidFill>
                  <a:schemeClr val="bg1"/>
                </a:solidFill>
              </a:rPr>
              <a:t>propertyName1][=propertyValue1</a:t>
            </a:r>
            <a:r>
              <a:rPr lang="en-US" sz="2400" b="1" dirty="0" smtClean="0">
                <a:solidFill>
                  <a:schemeClr val="bg1"/>
                </a:solidFill>
              </a:rPr>
              <a:t>][&amp;</a:t>
            </a:r>
            <a:r>
              <a:rPr lang="en-US" sz="2400" b="1" dirty="0">
                <a:solidFill>
                  <a:schemeClr val="bg1"/>
                </a:solidFill>
              </a:rPr>
              <a:t>propertyName2][=propertyValue2</a:t>
            </a:r>
            <a:r>
              <a:rPr lang="en-US" sz="2400" b="1" dirty="0" smtClean="0">
                <a:solidFill>
                  <a:schemeClr val="bg1"/>
                </a:solidFill>
              </a:rPr>
              <a:t>]...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host:port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is the host name and port number of the computer hosting your database. If not specified, the default values of host and port are 127.0.0.1 and 3306, respectively.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database is the name of the database to connect to. If not specified, a connection is made with no default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failover is the name of a standby database (MySQL Connector/J supports failover).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propertyName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 err="1">
                <a:solidFill>
                  <a:schemeClr val="bg1"/>
                </a:solidFill>
              </a:rPr>
              <a:t>propertyValue</a:t>
            </a:r>
            <a:r>
              <a:rPr lang="en-US" sz="2400" dirty="0">
                <a:solidFill>
                  <a:schemeClr val="bg1"/>
                </a:solidFill>
              </a:rPr>
              <a:t> represents an optional, ampersand-separated list of properties.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3200" u="sng" dirty="0">
                <a:solidFill>
                  <a:schemeClr val="bg1"/>
                </a:solidFill>
              </a:rPr>
              <a:t>Ex: </a:t>
            </a:r>
            <a:r>
              <a:rPr lang="en-US" sz="3200" dirty="0" err="1">
                <a:solidFill>
                  <a:schemeClr val="bg1"/>
                </a:solidFill>
              </a:rPr>
              <a:t>jdbc:mysql</a:t>
            </a:r>
            <a:r>
              <a:rPr lang="en-US" sz="3200" dirty="0">
                <a:solidFill>
                  <a:schemeClr val="bg1"/>
                </a:solidFill>
              </a:rPr>
              <a:t>://localhost:3306/</a:t>
            </a:r>
            <a:r>
              <a:rPr lang="en-US" sz="3200" dirty="0" err="1">
                <a:solidFill>
                  <a:schemeClr val="bg1"/>
                </a:solidFill>
              </a:rPr>
              <a:t>mysql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5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9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4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7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81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34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70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2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7937"/>
            <a:ext cx="8952613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5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988850" cy="67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524435"/>
            <a:ext cx="11041063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References:</a:t>
            </a:r>
          </a:p>
          <a:p>
            <a:r>
              <a:rPr lang="en-US" sz="2400" b="1" dirty="0">
                <a:hlinkClick r:id="rId2"/>
              </a:rPr>
              <a:t>http://</a:t>
            </a:r>
            <a:r>
              <a:rPr lang="en-US" sz="2400" b="1" dirty="0" smtClean="0">
                <a:hlinkClick r:id="rId2"/>
              </a:rPr>
              <a:t>www.slideshare.net/itsec/jdbc-tutorial</a:t>
            </a:r>
            <a:endParaRPr lang="en-US" sz="2400" b="1" dirty="0" smtClean="0"/>
          </a:p>
          <a:p>
            <a:r>
              <a:rPr lang="en-US" sz="2400" b="1" dirty="0">
                <a:hlinkClick r:id="rId3"/>
              </a:rPr>
              <a:t>http://</a:t>
            </a:r>
            <a:r>
              <a:rPr lang="en-US" sz="2400" b="1" dirty="0" smtClean="0">
                <a:hlinkClick r:id="rId3"/>
              </a:rPr>
              <a:t>www.slideshare.net/myrajendra/interface-result-set</a:t>
            </a:r>
            <a:endParaRPr lang="en-US" sz="2400" b="1" dirty="0" smtClean="0"/>
          </a:p>
          <a:p>
            <a:r>
              <a:rPr lang="en-US" sz="2400" b="1" dirty="0">
                <a:hlinkClick r:id="rId4"/>
              </a:rPr>
              <a:t>http://</a:t>
            </a:r>
            <a:r>
              <a:rPr lang="en-US" sz="2400" b="1" dirty="0" smtClean="0">
                <a:hlinkClick r:id="rId4"/>
              </a:rPr>
              <a:t>www.slideshare.net/antonkeks/java-course-13-jdbc-db-access</a:t>
            </a:r>
            <a:endParaRPr lang="en-US" sz="2400" b="1" dirty="0" smtClean="0"/>
          </a:p>
          <a:p>
            <a:r>
              <a:rPr lang="en-US" sz="2400" b="1" dirty="0">
                <a:hlinkClick r:id="rId5"/>
              </a:rPr>
              <a:t>http://</a:t>
            </a:r>
            <a:r>
              <a:rPr lang="en-US" sz="2400" b="1" dirty="0" smtClean="0">
                <a:hlinkClick r:id="rId5"/>
              </a:rPr>
              <a:t>www.slideshare.net/itsec/jdbc-java-database-connectivity-4071670</a:t>
            </a:r>
            <a:endParaRPr lang="en-US" sz="2400" b="1" dirty="0" smtClean="0"/>
          </a:p>
          <a:p>
            <a:r>
              <a:rPr lang="en-US" sz="2400" b="1" dirty="0">
                <a:hlinkClick r:id="rId6"/>
              </a:rPr>
              <a:t>http://</a:t>
            </a:r>
            <a:r>
              <a:rPr lang="en-US" sz="2400" b="1" dirty="0" smtClean="0">
                <a:hlinkClick r:id="rId6"/>
              </a:rPr>
              <a:t>www.slideshare.net/becoolever/connection-pooling</a:t>
            </a:r>
            <a:endParaRPr lang="en-US" sz="2400" b="1" dirty="0" smtClean="0"/>
          </a:p>
          <a:p>
            <a:r>
              <a:rPr lang="en-US" sz="2400" b="1" dirty="0">
                <a:hlinkClick r:id="rId7"/>
              </a:rPr>
              <a:t>http://</a:t>
            </a:r>
            <a:r>
              <a:rPr lang="en-US" sz="2400" b="1" dirty="0" smtClean="0">
                <a:hlinkClick r:id="rId7"/>
              </a:rPr>
              <a:t>www.journaldev.com/2509/jdbc-datasource-example-oracle-mysql-and-apache-dbcp-tutorial</a:t>
            </a:r>
            <a:endParaRPr lang="en-US" sz="2400" b="1" dirty="0" smtClean="0"/>
          </a:p>
          <a:p>
            <a:r>
              <a:rPr lang="en-US" sz="2400" b="1" dirty="0">
                <a:hlinkClick r:id="rId8"/>
              </a:rPr>
              <a:t>http://</a:t>
            </a:r>
            <a:r>
              <a:rPr lang="en-US" sz="2400" b="1" dirty="0" smtClean="0">
                <a:hlinkClick r:id="rId8"/>
              </a:rPr>
              <a:t>www.slideshare.net/vikasjagtap3/jdbc-ppt-44534221</a:t>
            </a:r>
            <a:endParaRPr lang="en-US" sz="2400" b="1" dirty="0" smtClean="0"/>
          </a:p>
          <a:p>
            <a:r>
              <a:rPr lang="en-US" sz="2400" b="1" dirty="0">
                <a:hlinkClick r:id="rId9"/>
              </a:rPr>
              <a:t>http://</a:t>
            </a:r>
            <a:r>
              <a:rPr lang="en-US" sz="2400" b="1" dirty="0" smtClean="0">
                <a:hlinkClick r:id="rId9"/>
              </a:rPr>
              <a:t>www.slideshare.net/nakov/svetlin-nakov-database-transactions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32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Autoboxing and unboxing</a:t>
            </a: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614938" cy="6461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01113" y="542925"/>
            <a:ext cx="31718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Lab22.3: Demonstration JDBC connection to </a:t>
            </a:r>
            <a:r>
              <a:rPr lang="en-US" sz="2400" dirty="0" err="1"/>
              <a:t>mysql</a:t>
            </a:r>
            <a:r>
              <a:rPr lang="en-US" sz="2400" dirty="0"/>
              <a:t> </a:t>
            </a:r>
            <a:r>
              <a:rPr lang="en-US" sz="2400" dirty="0" err="1"/>
              <a:t>db</a:t>
            </a:r>
            <a:r>
              <a:rPr lang="en-US" sz="2400" dirty="0"/>
              <a:t> and query the </a:t>
            </a:r>
            <a:r>
              <a:rPr lang="en-US" sz="2400" dirty="0" smtClean="0"/>
              <a:t>table.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Lab22.4: Demonstration JDBC connection to </a:t>
            </a:r>
            <a:r>
              <a:rPr lang="en-US" sz="2400" dirty="0" err="1"/>
              <a:t>mysql</a:t>
            </a:r>
            <a:r>
              <a:rPr lang="en-US" sz="2400" dirty="0"/>
              <a:t> </a:t>
            </a:r>
            <a:r>
              <a:rPr lang="en-US" sz="2400" dirty="0" err="1"/>
              <a:t>db</a:t>
            </a:r>
            <a:r>
              <a:rPr lang="en-US" sz="2400" dirty="0"/>
              <a:t> using try with Resource </a:t>
            </a:r>
            <a:r>
              <a:rPr lang="en-US" sz="2400" dirty="0" smtClean="0"/>
              <a:t>statement.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63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http://www.slideshare.net/shahjahan786/generics-27960064</a:t>
            </a:r>
            <a:r>
              <a:rPr lang="en-US" sz="7200" dirty="0">
                <a:solidFill>
                  <a:schemeClr val="bg1"/>
                </a:solidFill>
              </a:rPr>
              <a:t> - </a:t>
            </a:r>
            <a:r>
              <a:rPr lang="en-US" sz="7200" dirty="0" smtClean="0">
                <a:solidFill>
                  <a:schemeClr val="bg1"/>
                </a:solidFill>
              </a:rPr>
              <a:t>Generics</a:t>
            </a:r>
          </a:p>
          <a:p>
            <a:r>
              <a:rPr lang="en-US" sz="7200" dirty="0">
                <a:solidFill>
                  <a:schemeClr val="bg1"/>
                </a:solidFill>
                <a:hlinkClick r:id="rId1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7"/>
              </a:rPr>
              <a:t>www.slideshare.net/caroljmcdonald/java-generics-2485138?next_slideshow=1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09" y="512776"/>
            <a:ext cx="11081562" cy="42071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www.slideshare.net/antonkeks/10-threads</a:t>
            </a:r>
            <a:r>
              <a:rPr lang="en-US" sz="2000" dirty="0" smtClean="0">
                <a:solidFill>
                  <a:schemeClr val="bg1"/>
                </a:solidFill>
              </a:rPr>
              <a:t> - Threads</a:t>
            </a:r>
          </a:p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4"/>
              </a:rPr>
              <a:t>www.slideshare.net/BenjDelMundo/java-thread-synchronization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www.slideshare.net/javaonkar/thread-concurrancy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www.slideshare.net/lineking/io-package</a:t>
            </a:r>
            <a:r>
              <a:rPr lang="en-US" sz="2000" dirty="0" smtClean="0">
                <a:solidFill>
                  <a:schemeClr val="bg1"/>
                </a:solidFill>
              </a:rPr>
              <a:t> - Basic IO</a:t>
            </a:r>
          </a:p>
          <a:p>
            <a:r>
              <a:rPr lang="en-US" sz="2000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7"/>
              </a:rPr>
              <a:t>://</a:t>
            </a:r>
            <a:r>
              <a:rPr lang="en-US" sz="2000" dirty="0" smtClean="0">
                <a:solidFill>
                  <a:schemeClr val="bg1"/>
                </a:solidFill>
                <a:hlinkClick r:id="rId7"/>
              </a:rPr>
              <a:t>new.51cto.com</a:t>
            </a:r>
            <a:r>
              <a:rPr lang="en-US" sz="2000" dirty="0" smtClean="0">
                <a:solidFill>
                  <a:schemeClr val="bg1"/>
                </a:solidFill>
              </a:rPr>
              <a:t> – Buffered streams.</a:t>
            </a:r>
          </a:p>
          <a:p>
            <a:r>
              <a:rPr lang="en-US" sz="20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8"/>
              </a:rPr>
              <a:t>www.slideshare.net/EmertxeSlides/010-core-javaiofundamentals</a:t>
            </a:r>
            <a:r>
              <a:rPr lang="en-US" sz="2000" dirty="0" smtClean="0">
                <a:solidFill>
                  <a:schemeClr val="bg1"/>
                </a:solidFill>
              </a:rPr>
              <a:t> - IO</a:t>
            </a:r>
          </a:p>
          <a:p>
            <a:r>
              <a:rPr lang="en-US" sz="20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9"/>
              </a:rPr>
              <a:t>www.slideshare.net/martyhall/file-io-in-java-8-applying-the-power-of-streams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r>
              <a:rPr lang="en-US" sz="20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10"/>
              </a:rPr>
              <a:t>www.slideshare.net/boulderjug/55-things-in-java-7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4" y="186729"/>
            <a:ext cx="8643666" cy="64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3" y="206984"/>
            <a:ext cx="8615091" cy="64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04" y="206983"/>
            <a:ext cx="8592041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5" y="206983"/>
            <a:ext cx="8565588" cy="64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4" y="160337"/>
            <a:ext cx="8654236" cy="64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42156"/>
            <a:ext cx="8793093" cy="65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04" y="206983"/>
            <a:ext cx="8592041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6394" y="206984"/>
            <a:ext cx="1050131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 smtClean="0">
                <a:solidFill>
                  <a:schemeClr val="bg1"/>
                </a:solidFill>
              </a:rPr>
              <a:t>DataSource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Preferred </a:t>
            </a:r>
            <a:r>
              <a:rPr lang="en-US" sz="3200" dirty="0">
                <a:solidFill>
                  <a:schemeClr val="bg1"/>
                </a:solidFill>
              </a:rPr>
              <a:t>means of getting a connection to a data </a:t>
            </a:r>
            <a:r>
              <a:rPr lang="en-US" sz="3200" dirty="0" smtClean="0">
                <a:solidFill>
                  <a:schemeClr val="bg1"/>
                </a:solidFill>
              </a:rPr>
              <a:t>source.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Provides </a:t>
            </a:r>
            <a:r>
              <a:rPr lang="en-US" sz="3200" dirty="0">
                <a:solidFill>
                  <a:schemeClr val="bg1"/>
                </a:solidFill>
              </a:rPr>
              <a:t>connection </a:t>
            </a:r>
            <a:r>
              <a:rPr lang="en-US" sz="3200" dirty="0" smtClean="0">
                <a:solidFill>
                  <a:schemeClr val="bg1"/>
                </a:solidFill>
              </a:rPr>
              <a:t>pooling.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Provides distributed transactions.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JDBC driver should include at least a basic </a:t>
            </a:r>
            <a:r>
              <a:rPr lang="en-US" sz="3200" dirty="0" err="1">
                <a:solidFill>
                  <a:schemeClr val="bg1"/>
                </a:solidFill>
              </a:rPr>
              <a:t>DataSource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implementation (Connection objects that are not pooled or used in distributed transactions).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Provides caching </a:t>
            </a:r>
            <a:r>
              <a:rPr lang="en-US" sz="3200" dirty="0">
                <a:solidFill>
                  <a:schemeClr val="bg1"/>
                </a:solidFill>
              </a:rPr>
              <a:t>of </a:t>
            </a:r>
            <a:r>
              <a:rPr lang="en-US" sz="3200" dirty="0" err="1">
                <a:solidFill>
                  <a:schemeClr val="bg1"/>
                </a:solidFill>
              </a:rPr>
              <a:t>PreparedStatement</a:t>
            </a:r>
            <a:r>
              <a:rPr lang="en-US" sz="3200" dirty="0">
                <a:solidFill>
                  <a:schemeClr val="bg1"/>
                </a:solidFill>
              </a:rPr>
              <a:t> for faster </a:t>
            </a:r>
            <a:r>
              <a:rPr lang="en-US" sz="3200" dirty="0" smtClean="0">
                <a:solidFill>
                  <a:schemeClr val="bg1"/>
                </a:solidFill>
              </a:rPr>
              <a:t>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Configure Connection </a:t>
            </a:r>
            <a:r>
              <a:rPr lang="en-US" sz="3200" dirty="0">
                <a:solidFill>
                  <a:schemeClr val="bg1"/>
                </a:solidFill>
              </a:rPr>
              <a:t>timeout </a:t>
            </a:r>
            <a:r>
              <a:rPr lang="en-US" sz="3200" dirty="0" smtClean="0">
                <a:solidFill>
                  <a:schemeClr val="bg1"/>
                </a:solidFill>
              </a:rPr>
              <a:t>settings.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Centralized logging.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ResultSet</a:t>
            </a:r>
            <a:r>
              <a:rPr lang="en-US" sz="3200" dirty="0">
                <a:solidFill>
                  <a:schemeClr val="bg1"/>
                </a:solidFill>
              </a:rPr>
              <a:t> maximum size </a:t>
            </a:r>
            <a:r>
              <a:rPr lang="en-US" sz="3200" dirty="0" smtClean="0">
                <a:solidFill>
                  <a:schemeClr val="bg1"/>
                </a:solidFill>
              </a:rPr>
              <a:t>threshold.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Enables code portability.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500063"/>
            <a:ext cx="105013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 smtClean="0">
                <a:solidFill>
                  <a:schemeClr val="bg1"/>
                </a:solidFill>
              </a:rPr>
              <a:t>DataSource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Ex: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For Java DB: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org.apache.derby.jdbc.ClientDataSource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For MySQL: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com.mysql.jdbc.jdbc2.optional.MysqlDataSource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768690" cy="6576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9700" y="614363"/>
            <a:ext cx="3028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Lab22.4: Demonstration JDBC connection to </a:t>
            </a:r>
            <a:r>
              <a:rPr lang="en-US" sz="2800" dirty="0" err="1"/>
              <a:t>mysql</a:t>
            </a:r>
            <a:r>
              <a:rPr lang="en-US" sz="2800" dirty="0"/>
              <a:t> </a:t>
            </a:r>
            <a:r>
              <a:rPr lang="en-US" sz="2800" dirty="0" err="1"/>
              <a:t>db</a:t>
            </a:r>
            <a:r>
              <a:rPr lang="en-US" sz="2800" dirty="0"/>
              <a:t> using </a:t>
            </a:r>
            <a:r>
              <a:rPr lang="en-US" sz="2800" dirty="0" err="1"/>
              <a:t>DataSource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69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405" y="47776"/>
            <a:ext cx="105013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JDBC Exceptions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JDBC throws </a:t>
            </a:r>
            <a:r>
              <a:rPr lang="en-US" sz="2800" dirty="0">
                <a:solidFill>
                  <a:schemeClr val="bg1"/>
                </a:solidFill>
              </a:rPr>
              <a:t>an instance of </a:t>
            </a:r>
            <a:r>
              <a:rPr lang="en-US" sz="2800" dirty="0" err="1">
                <a:solidFill>
                  <a:schemeClr val="bg1"/>
                </a:solidFill>
              </a:rPr>
              <a:t>SQLException</a:t>
            </a:r>
            <a:r>
              <a:rPr lang="en-US" sz="2800" dirty="0">
                <a:solidFill>
                  <a:schemeClr val="bg1"/>
                </a:solidFill>
              </a:rPr>
              <a:t> as opposed to </a:t>
            </a:r>
            <a:r>
              <a:rPr lang="en-US" sz="2800" dirty="0" smtClean="0">
                <a:solidFill>
                  <a:schemeClr val="bg1"/>
                </a:solidFill>
              </a:rPr>
              <a:t>Exception.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4" y="1467381"/>
            <a:ext cx="11056999" cy="51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4" y="224872"/>
            <a:ext cx="8674995" cy="65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70871" cy="6578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425" y="557213"/>
            <a:ext cx="294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Lab22.6: Demonstrating </a:t>
            </a:r>
            <a:r>
              <a:rPr lang="en-US" sz="2400" dirty="0" err="1"/>
              <a:t>PreparedStatement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28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623803" cy="64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25840" cy="66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8"/>
            <a:ext cx="8768349" cy="65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70871" cy="65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88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76266" cy="66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11026"/>
            <a:ext cx="8798740" cy="65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9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4" y="160337"/>
            <a:ext cx="8804711" cy="66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795584" cy="65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0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930216" cy="66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786781" cy="65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768851" cy="6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78196"/>
            <a:ext cx="12052984" cy="67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70437"/>
            <a:ext cx="8924579" cy="6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804711" cy="6603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425" y="571500"/>
            <a:ext cx="29142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Lab22.4: Interacting with DB using  create and insert JDBC  statements</a:t>
            </a:r>
          </a:p>
        </p:txBody>
      </p:sp>
    </p:spTree>
    <p:extLst>
      <p:ext uri="{BB962C8B-B14F-4D97-AF65-F5344CB8AC3E}">
        <p14:creationId xmlns:p14="http://schemas.microsoft.com/office/powerpoint/2010/main" val="23262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2" y="270267"/>
            <a:ext cx="11469966" cy="64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59825" cy="65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5" y="160338"/>
            <a:ext cx="8760720" cy="65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9" y="159741"/>
            <a:ext cx="8849396" cy="66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2" y="257630"/>
            <a:ext cx="11443134" cy="6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05796"/>
            <a:ext cx="8822271" cy="66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1" y="160338"/>
            <a:ext cx="8812304" cy="66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ResultSet</a:t>
            </a:r>
            <a:r>
              <a:rPr lang="en-US" sz="3200" b="1" dirty="0" smtClean="0">
                <a:solidFill>
                  <a:schemeClr val="bg1"/>
                </a:solidFill>
              </a:rPr>
              <a:t> and Cursors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rows that satisfy the conditions of a query are called the result set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number of rows returned in a result set can be zero, one, or many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user can access the data in a result set one row at a time, and a cursor provides the means to do </a:t>
            </a:r>
            <a:r>
              <a:rPr lang="en-US" sz="2400" dirty="0" smtClean="0">
                <a:solidFill>
                  <a:schemeClr val="bg1"/>
                </a:solidFill>
              </a:rPr>
              <a:t>that.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cursor can be thought of as a pointer into a file that contains the rows of the result set, and that pointer has the ability to keep track of which row is currently being </a:t>
            </a:r>
            <a:r>
              <a:rPr lang="en-US" sz="2400" dirty="0" smtClean="0">
                <a:solidFill>
                  <a:schemeClr val="bg1"/>
                </a:solidFill>
              </a:rPr>
              <a:t>accessed.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Most DBMSs create a cursor automatically when a result set is generated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Result </a:t>
            </a:r>
            <a:r>
              <a:rPr lang="en-US" sz="2400" dirty="0">
                <a:solidFill>
                  <a:schemeClr val="bg1"/>
                </a:solidFill>
              </a:rPr>
              <a:t>set's </a:t>
            </a:r>
            <a:r>
              <a:rPr lang="en-US" sz="2400" dirty="0" smtClean="0">
                <a:solidFill>
                  <a:schemeClr val="bg1"/>
                </a:solidFill>
              </a:rPr>
              <a:t>cursor can be moved </a:t>
            </a:r>
            <a:r>
              <a:rPr lang="en-US" sz="2400" dirty="0">
                <a:solidFill>
                  <a:schemeClr val="bg1"/>
                </a:solidFill>
              </a:rPr>
              <a:t>both forward and backward and also allowing it to move to a specified row or to a row whose position is relative to another </a:t>
            </a:r>
            <a:r>
              <a:rPr lang="en-US" sz="2400" dirty="0" smtClean="0">
                <a:solidFill>
                  <a:schemeClr val="bg1"/>
                </a:solidFill>
              </a:rPr>
              <a:t>row.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24474"/>
            <a:ext cx="8888413" cy="66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16975" cy="6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Result Set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820" y="1190171"/>
            <a:ext cx="735615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chemeClr val="bg1"/>
                </a:solidFill>
              </a:rPr>
              <a:t>TYPE_FORWARD_ONLY: </a:t>
            </a:r>
            <a:endParaRPr lang="en-US" sz="2400" b="1" i="1" u="sng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result set cannot be scrolled</a:t>
            </a:r>
            <a:r>
              <a:rPr lang="en-US" sz="2000" dirty="0" smtClean="0">
                <a:solidFill>
                  <a:schemeClr val="bg1"/>
                </a:solidFill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Cursor </a:t>
            </a:r>
            <a:r>
              <a:rPr lang="en-US" sz="2000" dirty="0">
                <a:solidFill>
                  <a:schemeClr val="bg1"/>
                </a:solidFill>
              </a:rPr>
              <a:t>moves forward only, from before the first row to after the last </a:t>
            </a:r>
            <a:r>
              <a:rPr lang="en-US" sz="2000" dirty="0" smtClean="0">
                <a:solidFill>
                  <a:schemeClr val="bg1"/>
                </a:solidFill>
              </a:rPr>
              <a:t>row.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Contains </a:t>
            </a:r>
            <a:r>
              <a:rPr lang="en-US" sz="2000" dirty="0">
                <a:solidFill>
                  <a:schemeClr val="bg1"/>
                </a:solidFill>
              </a:rPr>
              <a:t>the rows that satisfy the query at either the time the query is executed or as the rows are </a:t>
            </a:r>
            <a:r>
              <a:rPr lang="en-US" sz="2000" dirty="0" smtClean="0">
                <a:solidFill>
                  <a:schemeClr val="bg1"/>
                </a:solidFill>
              </a:rPr>
              <a:t>retrieved.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This is the default result set created when we create Statement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	</a:t>
            </a:r>
            <a:r>
              <a:rPr lang="en-US" sz="2000" b="1" dirty="0" err="1" smtClean="0">
                <a:solidFill>
                  <a:srgbClr val="C00000"/>
                </a:solidFill>
              </a:rPr>
              <a:t>conn.createStatement</a:t>
            </a:r>
            <a:r>
              <a:rPr lang="en-US" sz="2000" b="1" dirty="0" smtClean="0">
                <a:solidFill>
                  <a:srgbClr val="C00000"/>
                </a:solidFill>
              </a:rPr>
              <a:t>()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TYPE_SCROLL_INSENSITIVE</a:t>
            </a:r>
            <a:r>
              <a:rPr lang="en-US" sz="2400" b="1" i="1" u="sng" dirty="0">
                <a:solidFill>
                  <a:schemeClr val="bg1"/>
                </a:solidFill>
              </a:rPr>
              <a:t>:</a:t>
            </a:r>
            <a:endParaRPr lang="en-US" sz="2400" b="1" i="1" u="sng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result can be scrolled;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its </a:t>
            </a:r>
            <a:r>
              <a:rPr lang="en-US" sz="2000" dirty="0">
                <a:solidFill>
                  <a:schemeClr val="bg1"/>
                </a:solidFill>
              </a:rPr>
              <a:t>cursor can move both forward and backward relative to the current position, and it can move to an absolute </a:t>
            </a:r>
            <a:r>
              <a:rPr lang="en-US" sz="2000" dirty="0" smtClean="0">
                <a:solidFill>
                  <a:schemeClr val="bg1"/>
                </a:solidFill>
              </a:rPr>
              <a:t>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result set is insensitive to changes made to the underlying data source while it is </a:t>
            </a:r>
            <a:r>
              <a:rPr lang="en-US" sz="2000" dirty="0" smtClean="0">
                <a:solidFill>
                  <a:schemeClr val="bg1"/>
                </a:solidFill>
              </a:rPr>
              <a:t>open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Created with following statement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39" y="1190171"/>
            <a:ext cx="4272886" cy="25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6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Result Set ….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820" y="1190171"/>
            <a:ext cx="11029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chemeClr val="bg1"/>
                </a:solidFill>
              </a:rPr>
              <a:t>TYPE_SCROLL_SENSITIVE: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result can be scrolled; its cursor can move both forward and backward relative to the current position, and it can move to an absolute </a:t>
            </a:r>
            <a:r>
              <a:rPr lang="en-US" sz="2400" dirty="0" smtClean="0">
                <a:solidFill>
                  <a:schemeClr val="bg1"/>
                </a:solidFill>
              </a:rPr>
              <a:t>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result set reflects changes made to the underlying data source while the result set remains open.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3" y="3231651"/>
            <a:ext cx="4146722" cy="23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5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Result Set ….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30" y="1240099"/>
            <a:ext cx="11620163" cy="536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Result Set Concurrency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820" y="1300163"/>
            <a:ext cx="113566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Determines </a:t>
            </a:r>
            <a:r>
              <a:rPr lang="en-US" sz="2400" dirty="0">
                <a:solidFill>
                  <a:schemeClr val="bg1"/>
                </a:solidFill>
              </a:rPr>
              <a:t>what level of update functionality is </a:t>
            </a:r>
            <a:r>
              <a:rPr lang="en-US" sz="2400" dirty="0" smtClean="0">
                <a:solidFill>
                  <a:schemeClr val="bg1"/>
                </a:solidFill>
              </a:rPr>
              <a:t>supported.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CONCUR_READ_ONLY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 cannot be updated using 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CONCUR_UPDATABLE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 can be updated using 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interface.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54" y="3378175"/>
            <a:ext cx="9264695" cy="21256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0514" y="5843089"/>
            <a:ext cx="1115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Lab22.5: Demonstrating usage of scrollable updated result sets.</a:t>
            </a:r>
          </a:p>
        </p:txBody>
      </p:sp>
    </p:spTree>
    <p:extLst>
      <p:ext uri="{BB962C8B-B14F-4D97-AF65-F5344CB8AC3E}">
        <p14:creationId xmlns:p14="http://schemas.microsoft.com/office/powerpoint/2010/main" val="42901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53048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Cursor </a:t>
            </a:r>
            <a:r>
              <a:rPr lang="en-US" sz="3200" b="1" dirty="0" err="1" smtClean="0">
                <a:solidFill>
                  <a:schemeClr val="bg1"/>
                </a:solidFill>
              </a:rPr>
              <a:t>Holdability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820" y="1300163"/>
            <a:ext cx="1135665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Calling the method </a:t>
            </a:r>
            <a:r>
              <a:rPr lang="en-US" sz="2400" dirty="0" err="1">
                <a:solidFill>
                  <a:schemeClr val="bg1"/>
                </a:solidFill>
              </a:rPr>
              <a:t>Connection.commit</a:t>
            </a:r>
            <a:r>
              <a:rPr lang="en-US" sz="2400" dirty="0">
                <a:solidFill>
                  <a:schemeClr val="bg1"/>
                </a:solidFill>
              </a:rPr>
              <a:t> can close 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objects that have been created during the current </a:t>
            </a:r>
            <a:r>
              <a:rPr lang="en-US" sz="2400" dirty="0" smtClean="0">
                <a:solidFill>
                  <a:schemeClr val="bg1"/>
                </a:solidFill>
              </a:rPr>
              <a:t>transaction.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property </a:t>
            </a:r>
            <a:r>
              <a:rPr lang="en-US" sz="2400" dirty="0" err="1">
                <a:solidFill>
                  <a:schemeClr val="bg1"/>
                </a:solidFill>
              </a:rPr>
              <a:t>holdability</a:t>
            </a:r>
            <a:r>
              <a:rPr lang="en-US" sz="2400" dirty="0">
                <a:solidFill>
                  <a:schemeClr val="bg1"/>
                </a:solidFill>
              </a:rPr>
              <a:t> gives the application control over whether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objects (cursors) are closed when commit is </a:t>
            </a:r>
            <a:r>
              <a:rPr lang="en-US" sz="2400" dirty="0" smtClean="0">
                <a:solidFill>
                  <a:schemeClr val="bg1"/>
                </a:solidFill>
              </a:rPr>
              <a:t>called.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HOLD_CURSORS_OVER_COMMIT: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ResultSet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cursors are not closed; they are </a:t>
            </a:r>
            <a:r>
              <a:rPr lang="en-US" sz="2400" dirty="0" err="1">
                <a:solidFill>
                  <a:schemeClr val="bg1"/>
                </a:solidFill>
              </a:rPr>
              <a:t>holdable</a:t>
            </a:r>
            <a:r>
              <a:rPr lang="en-US" sz="2400" dirty="0">
                <a:solidFill>
                  <a:schemeClr val="bg1"/>
                </a:solidFill>
              </a:rPr>
              <a:t>: they are held open when the method commit is called. </a:t>
            </a:r>
            <a:r>
              <a:rPr lang="en-US" sz="2400" dirty="0" err="1">
                <a:solidFill>
                  <a:schemeClr val="bg1"/>
                </a:solidFill>
              </a:rPr>
              <a:t>Holdable</a:t>
            </a:r>
            <a:r>
              <a:rPr lang="en-US" sz="2400" dirty="0">
                <a:solidFill>
                  <a:schemeClr val="bg1"/>
                </a:solidFill>
              </a:rPr>
              <a:t> cursors might be ideal if your application uses mostly read-only </a:t>
            </a:r>
            <a:r>
              <a:rPr lang="en-US" sz="2400" dirty="0" err="1">
                <a:solidFill>
                  <a:schemeClr val="bg1"/>
                </a:solidFill>
              </a:rPr>
              <a:t>ResultSet</a:t>
            </a:r>
            <a:r>
              <a:rPr lang="en-US" sz="2400" dirty="0">
                <a:solidFill>
                  <a:schemeClr val="bg1"/>
                </a:solidFill>
              </a:rPr>
              <a:t> objects.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CLOSE_CURSORS_AT_COMMIT: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ResultSet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objects (cursors) are closed when the commit method is called. Closing cursors when this method is called can result in better performance for some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94923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2" y="160338"/>
            <a:ext cx="8742296" cy="65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2" y="160337"/>
            <a:ext cx="8856596" cy="66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44425" cy="68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88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" y="21984"/>
            <a:ext cx="9105174" cy="683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4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822137" cy="66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0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02688" cy="66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425" cy="686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6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7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7937"/>
            <a:ext cx="9123883" cy="68500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44013" y="457200"/>
            <a:ext cx="2828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Lab22.6: Demonstrating Batch update.</a:t>
            </a:r>
          </a:p>
        </p:txBody>
      </p:sp>
    </p:spTree>
    <p:extLst>
      <p:ext uri="{BB962C8B-B14F-4D97-AF65-F5344CB8AC3E}">
        <p14:creationId xmlns:p14="http://schemas.microsoft.com/office/powerpoint/2010/main" val="7049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40128" cy="66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82137" cy="6586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375" y="5300663"/>
            <a:ext cx="6897688" cy="94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Any JDBC 4.0 drivers that are found in your class path are automatically loaded. (However, you must manually load any drivers prior to JDBC 4.0 with the method </a:t>
            </a:r>
            <a:r>
              <a:rPr lang="en-US" dirty="0" err="1">
                <a:solidFill>
                  <a:schemeClr val="bg1"/>
                </a:solidFill>
              </a:rPr>
              <a:t>Class.forName</a:t>
            </a:r>
            <a:r>
              <a:rPr lang="en-US" dirty="0">
                <a:solidFill>
                  <a:schemeClr val="bg1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4904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97265" cy="65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58767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7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73272" cy="65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7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50921" cy="65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7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6"/>
            <a:ext cx="9133417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5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8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912"/>
            <a:ext cx="9272588" cy="69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8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862819" cy="66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21"/>
            <a:ext cx="9144426" cy="68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2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916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912"/>
            <a:ext cx="9272588" cy="695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974" y="18666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9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8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144425" cy="685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0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2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9" y="0"/>
            <a:ext cx="9899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0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936"/>
            <a:ext cx="9887647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70" y="0"/>
            <a:ext cx="9899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10930</TotalTime>
  <Words>1782</Words>
  <Application>Microsoft Office PowerPoint</Application>
  <PresentationFormat>Widescreen</PresentationFormat>
  <Paragraphs>437</Paragraphs>
  <Slides>141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5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Java - miscellaneous</vt:lpstr>
      <vt:lpstr>Java - miscellaneous</vt:lpstr>
      <vt:lpstr>Java - miscellaneous</vt:lpstr>
      <vt:lpstr>Advanced java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2218</cp:revision>
  <dcterms:created xsi:type="dcterms:W3CDTF">2015-08-26T11:57:20Z</dcterms:created>
  <dcterms:modified xsi:type="dcterms:W3CDTF">2015-12-03T06:59:29Z</dcterms:modified>
</cp:coreProperties>
</file>